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11"/>
  </p:notesMasterIdLst>
  <p:handoutMasterIdLst>
    <p:handoutMasterId r:id="rId12"/>
  </p:handoutMasterIdLst>
  <p:sldIdLst>
    <p:sldId id="265" r:id="rId2"/>
    <p:sldId id="332" r:id="rId3"/>
    <p:sldId id="331" r:id="rId4"/>
    <p:sldId id="338" r:id="rId5"/>
    <p:sldId id="328" r:id="rId6"/>
    <p:sldId id="334" r:id="rId7"/>
    <p:sldId id="337" r:id="rId8"/>
    <p:sldId id="333" r:id="rId9"/>
    <p:sldId id="263" r:id="rId1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C9E1"/>
    <a:srgbClr val="AA92C3"/>
    <a:srgbClr val="FFFFFF"/>
    <a:srgbClr val="A0CCAC"/>
    <a:srgbClr val="B8E0C2"/>
    <a:srgbClr val="93C171"/>
    <a:srgbClr val="83E393"/>
    <a:srgbClr val="7CEA99"/>
    <a:srgbClr val="00CC99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660B408-B3CF-4A94-85FC-2B1E0A45F4A2}" styleName="Темный стиль 2 — акцент 1/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72" autoAdjust="0"/>
  </p:normalViewPr>
  <p:slideViewPr>
    <p:cSldViewPr snapToGrid="0" snapToObjects="1" showGuides="1">
      <p:cViewPr>
        <p:scale>
          <a:sx n="75" d="100"/>
          <a:sy n="75" d="100"/>
        </p:scale>
        <p:origin x="1690" y="523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5/30/2024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27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2081561"/>
            <a:ext cx="6400800" cy="832624"/>
          </a:xfrm>
        </p:spPr>
        <p:txBody>
          <a:bodyPr>
            <a:noAutofit/>
          </a:bodyPr>
          <a:lstStyle/>
          <a:p>
            <a:pPr algn="ctr"/>
            <a:r>
              <a:rPr lang="ru-RU" sz="4400" b="1" i="0" u="none" strike="noStrike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en-US" sz="4400" dirty="0" err="1">
                <a:solidFill>
                  <a:schemeClr val="bg1"/>
                </a:solidFill>
                <a:latin typeface="Lora" pitchFamily="2" charset="-52"/>
                <a:cs typeface="Times New Roman" panose="02020603050405020304" pitchFamily="18" charset="0"/>
              </a:rPr>
              <a:t>DanceStory</a:t>
            </a:r>
            <a:r>
              <a:rPr lang="ru-RU" sz="4400" b="1" i="0" u="none" strike="noStrike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sz="4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79378" y="3619034"/>
            <a:ext cx="33709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>
                <a:solidFill>
                  <a:schemeClr val="bg1"/>
                </a:solidFill>
                <a:latin typeface="Lora" pitchFamily="2" charset="-52"/>
                <a:cs typeface="Times New Roman" panose="02020603050405020304" pitchFamily="18" charset="0"/>
              </a:rPr>
              <a:t>Подготовила</a:t>
            </a:r>
          </a:p>
          <a:p>
            <a:pPr algn="r"/>
            <a:r>
              <a:rPr lang="ru-RU" sz="2000" dirty="0" err="1">
                <a:solidFill>
                  <a:schemeClr val="bg1"/>
                </a:solidFill>
                <a:latin typeface="Lora" pitchFamily="2" charset="-52"/>
                <a:cs typeface="Times New Roman" panose="02020603050405020304" pitchFamily="18" charset="0"/>
              </a:rPr>
              <a:t>Маркозубова</a:t>
            </a:r>
            <a:r>
              <a:rPr lang="ru-RU" sz="2000" dirty="0">
                <a:solidFill>
                  <a:schemeClr val="bg1"/>
                </a:solidFill>
                <a:latin typeface="Lora" pitchFamily="2" charset="-52"/>
                <a:cs typeface="Times New Roman" panose="02020603050405020304" pitchFamily="18" charset="0"/>
              </a:rPr>
              <a:t> А.К.</a:t>
            </a: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0"/>
          </p:nvPr>
        </p:nvSpPr>
        <p:spPr>
          <a:xfrm>
            <a:off x="488948" y="1441938"/>
            <a:ext cx="3781015" cy="2116250"/>
          </a:xfrm>
        </p:spPr>
        <p:txBody>
          <a:bodyPr>
            <a:noAutofit/>
          </a:bodyPr>
          <a:lstStyle/>
          <a:p>
            <a:pPr algn="just"/>
            <a:r>
              <a:rPr lang="ru-RU" sz="1400" dirty="0" err="1">
                <a:latin typeface="Lora" pitchFamily="2" charset="-52"/>
                <a:cs typeface="Times New Roman" panose="02020603050405020304" pitchFamily="18" charset="0"/>
              </a:rPr>
              <a:t>DanceStory</a:t>
            </a:r>
            <a:r>
              <a:rPr lang="ru-RU" sz="1400" dirty="0">
                <a:latin typeface="Lora" pitchFamily="2" charset="-52"/>
                <a:cs typeface="Times New Roman" panose="02020603050405020304" pitchFamily="18" charset="0"/>
              </a:rPr>
              <a:t> — это инновационное мобильное приложение, созданное для всех любителей танца</a:t>
            </a:r>
            <a:r>
              <a:rPr lang="en-US" sz="1400" dirty="0">
                <a:latin typeface="Lora" pitchFamily="2" charset="-52"/>
                <a:cs typeface="Times New Roman" panose="02020603050405020304" pitchFamily="18" charset="0"/>
              </a:rPr>
              <a:t>. </a:t>
            </a:r>
            <a:r>
              <a:rPr lang="ru-RU" sz="1400" dirty="0">
                <a:latin typeface="Lora" pitchFamily="2" charset="-52"/>
                <a:cs typeface="Times New Roman" panose="02020603050405020304" pitchFamily="18" charset="0"/>
              </a:rPr>
              <a:t>Приложение предлагает</a:t>
            </a:r>
            <a:r>
              <a:rPr lang="en-US" sz="1400" dirty="0">
                <a:latin typeface="Lora" pitchFamily="2" charset="-52"/>
                <a:cs typeface="Times New Roman" panose="02020603050405020304" pitchFamily="18" charset="0"/>
              </a:rPr>
              <a:t> </a:t>
            </a:r>
            <a:r>
              <a:rPr lang="ru-RU" sz="1400" dirty="0">
                <a:latin typeface="Lora" pitchFamily="2" charset="-52"/>
                <a:cs typeface="Times New Roman" panose="02020603050405020304" pitchFamily="18" charset="0"/>
              </a:rPr>
              <a:t>возможности для записи на занятия, аренды танцевальных залов, проведения мастер-классов и взаимодействия между участниками танцевального сообщества.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83906F7-3F72-0675-C2DB-3C1409E00F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3871" y="1120001"/>
            <a:ext cx="2960913" cy="595085"/>
          </a:xfrm>
        </p:spPr>
        <p:txBody>
          <a:bodyPr/>
          <a:lstStyle/>
          <a:p>
            <a:r>
              <a:rPr lang="ru-RU" b="1" u="none" dirty="0">
                <a:latin typeface="Lora" pitchFamily="2" charset="-52"/>
                <a:cs typeface="Times New Roman" panose="02020603050405020304" pitchFamily="18" charset="0"/>
              </a:rPr>
              <a:t>Описание идеи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1D97A772-9F82-DE76-AEDB-F6F79F1893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19222" y="2675220"/>
            <a:ext cx="3635830" cy="1573671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>
                <a:latin typeface="Lora" pitchFamily="2" charset="-52"/>
                <a:cs typeface="Times New Roman" panose="02020603050405020304" pitchFamily="18" charset="0"/>
              </a:rPr>
              <a:t>Опытные танцоры и тренеры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b="0" i="0" dirty="0">
                <a:effectLst/>
                <a:latin typeface="Lora" pitchFamily="2" charset="-52"/>
                <a:cs typeface="Times New Roman" panose="02020603050405020304" pitchFamily="18" charset="0"/>
              </a:rPr>
              <a:t>Новички в танцах</a:t>
            </a:r>
            <a:endParaRPr lang="ru-RU" dirty="0">
              <a:latin typeface="Lora" pitchFamily="2" charset="-52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b="0" i="0" dirty="0">
                <a:effectLst/>
                <a:latin typeface="Lora" pitchFamily="2" charset="-52"/>
                <a:cs typeface="Times New Roman" panose="02020603050405020304" pitchFamily="18" charset="0"/>
              </a:rPr>
              <a:t>Владельцы танцевальных студий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D2010EE1-BDC4-1228-8643-24710A08D5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19222" y="2364696"/>
            <a:ext cx="2960913" cy="595085"/>
          </a:xfrm>
        </p:spPr>
        <p:txBody>
          <a:bodyPr/>
          <a:lstStyle/>
          <a:p>
            <a:r>
              <a:rPr lang="ru-RU" b="1" u="none" dirty="0">
                <a:latin typeface="Lora" pitchFamily="2" charset="-52"/>
                <a:cs typeface="Times New Roman" panose="02020603050405020304" pitchFamily="18" charset="0"/>
              </a:rPr>
              <a:t>Основные пользователи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53870" y="242549"/>
            <a:ext cx="4812397" cy="527284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Информация о приложении</a:t>
            </a:r>
          </a:p>
        </p:txBody>
      </p:sp>
    </p:spTree>
    <p:extLst>
      <p:ext uri="{BB962C8B-B14F-4D97-AF65-F5344CB8AC3E}">
        <p14:creationId xmlns:p14="http://schemas.microsoft.com/office/powerpoint/2010/main" val="963838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396240" y="219597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sz="3100" dirty="0">
                <a:latin typeface="Lora" pitchFamily="2" charset="-52"/>
                <a:cs typeface="Times New Roman" panose="02020603050405020304" pitchFamily="18" charset="0"/>
              </a:rPr>
              <a:t>Функционал</a:t>
            </a:r>
            <a:r>
              <a:rPr lang="ru-RU" dirty="0">
                <a:latin typeface="Lora" pitchFamily="2" charset="-52"/>
              </a:rPr>
              <a:t> приложения</a:t>
            </a:r>
          </a:p>
        </p:txBody>
      </p:sp>
      <p:sp>
        <p:nvSpPr>
          <p:cNvPr id="2" name="Текст 1"/>
          <p:cNvSpPr>
            <a:spLocks noGrp="1"/>
          </p:cNvSpPr>
          <p:nvPr>
            <p:ph sz="half" idx="1"/>
          </p:nvPr>
        </p:nvSpPr>
        <p:spPr>
          <a:xfrm>
            <a:off x="491066" y="1091716"/>
            <a:ext cx="7467600" cy="3447143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ru-RU" sz="1600" b="1" dirty="0">
                <a:latin typeface="Lora" pitchFamily="2" charset="-52"/>
                <a:cs typeface="Times New Roman" panose="02020603050405020304" pitchFamily="18" charset="0"/>
              </a:rPr>
              <a:t>Основные функции: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600" dirty="0">
                <a:latin typeface="Lora" pitchFamily="2" charset="-52"/>
                <a:cs typeface="Times New Roman" panose="02020603050405020304" pitchFamily="18" charset="0"/>
              </a:rPr>
              <a:t>Запись на занятия и мастер-классы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600" dirty="0">
                <a:latin typeface="Lora" pitchFamily="2" charset="-52"/>
                <a:cs typeface="Times New Roman" panose="02020603050405020304" pitchFamily="18" charset="0"/>
              </a:rPr>
              <a:t>Аренда залов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600" dirty="0">
                <a:latin typeface="Lora" pitchFamily="2" charset="-52"/>
                <a:cs typeface="Times New Roman" panose="02020603050405020304" pitchFamily="18" charset="0"/>
              </a:rPr>
              <a:t>Управление профилем пользователя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600" dirty="0">
                <a:latin typeface="Lora" pitchFamily="2" charset="-52"/>
                <a:cs typeface="Times New Roman" panose="02020603050405020304" pitchFamily="18" charset="0"/>
              </a:rPr>
              <a:t>Управление танцевальными студиями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600" dirty="0">
                <a:latin typeface="Lora" pitchFamily="2" charset="-52"/>
                <a:cs typeface="Times New Roman" panose="02020603050405020304" pitchFamily="18" charset="0"/>
              </a:rPr>
              <a:t>Социальное взаимодействие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600" dirty="0">
                <a:latin typeface="Lora" pitchFamily="2" charset="-52"/>
                <a:cs typeface="Times New Roman" panose="02020603050405020304" pitchFamily="18" charset="0"/>
              </a:rPr>
              <a:t>Анонсирование мероприятий и мастер-классов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1600" dirty="0">
                <a:latin typeface="Lora" pitchFamily="2" charset="-52"/>
                <a:cs typeface="Times New Roman" panose="02020603050405020304" pitchFamily="18" charset="0"/>
              </a:rPr>
              <a:t>Аналитика и статистика </a:t>
            </a:r>
            <a:b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642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54988"/>
            <a:ext cx="6291943" cy="527284"/>
          </a:xfrm>
        </p:spPr>
        <p:txBody>
          <a:bodyPr>
            <a:normAutofit/>
          </a:bodyPr>
          <a:lstStyle/>
          <a:p>
            <a:r>
              <a:rPr lang="ru-RU" sz="2800" dirty="0">
                <a:latin typeface="Lora" pitchFamily="2" charset="-52"/>
                <a:cs typeface="Times New Roman" panose="02020603050405020304" pitchFamily="18" charset="0"/>
              </a:rPr>
              <a:t>Интерфейс приложения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48EE0A0-C81B-5CE1-4C93-86407EAB1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89" y="782273"/>
            <a:ext cx="2125427" cy="41867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AA92C3">
                <a:alpha val="65000"/>
              </a:srgbClr>
            </a:out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24A06F6-465B-FD55-BDAE-AFFC37EBB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204" y="782273"/>
            <a:ext cx="1981016" cy="4216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AA92C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9498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54988"/>
            <a:ext cx="6291943" cy="527284"/>
          </a:xfrm>
        </p:spPr>
        <p:txBody>
          <a:bodyPr>
            <a:normAutofit/>
          </a:bodyPr>
          <a:lstStyle/>
          <a:p>
            <a:r>
              <a:rPr lang="ru-RU" sz="2800" dirty="0">
                <a:latin typeface="Lora" pitchFamily="2" charset="-52"/>
                <a:cs typeface="Times New Roman" panose="02020603050405020304" pitchFamily="18" charset="0"/>
              </a:rPr>
              <a:t>Интерфейс приложения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5B968CC-8F91-5F52-A8F0-8293E1C1A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657" y="782272"/>
            <a:ext cx="2066569" cy="4106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AA92C3">
                <a:alpha val="65000"/>
              </a:srgbClr>
            </a:outerShdw>
          </a:effec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A18D26-5248-3FDA-BF16-338B76409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61" y="782272"/>
            <a:ext cx="1909914" cy="4151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AA92C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969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92153222"/>
              </p:ext>
            </p:extLst>
          </p:nvPr>
        </p:nvGraphicFramePr>
        <p:xfrm>
          <a:off x="270086" y="1013300"/>
          <a:ext cx="8603827" cy="37077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9849">
                  <a:extLst>
                    <a:ext uri="{9D8B030D-6E8A-4147-A177-3AD203B41FA5}">
                      <a16:colId xmlns:a16="http://schemas.microsoft.com/office/drawing/2014/main" val="2652018222"/>
                    </a:ext>
                  </a:extLst>
                </a:gridCol>
                <a:gridCol w="1727396">
                  <a:extLst>
                    <a:ext uri="{9D8B030D-6E8A-4147-A177-3AD203B41FA5}">
                      <a16:colId xmlns:a16="http://schemas.microsoft.com/office/drawing/2014/main" val="2076711379"/>
                    </a:ext>
                  </a:extLst>
                </a:gridCol>
                <a:gridCol w="1644421">
                  <a:extLst>
                    <a:ext uri="{9D8B030D-6E8A-4147-A177-3AD203B41FA5}">
                      <a16:colId xmlns:a16="http://schemas.microsoft.com/office/drawing/2014/main" val="2260669457"/>
                    </a:ext>
                  </a:extLst>
                </a:gridCol>
                <a:gridCol w="1731208">
                  <a:extLst>
                    <a:ext uri="{9D8B030D-6E8A-4147-A177-3AD203B41FA5}">
                      <a16:colId xmlns:a16="http://schemas.microsoft.com/office/drawing/2014/main" val="3543217004"/>
                    </a:ext>
                  </a:extLst>
                </a:gridCol>
                <a:gridCol w="1700953">
                  <a:extLst>
                    <a:ext uri="{9D8B030D-6E8A-4147-A177-3AD203B41FA5}">
                      <a16:colId xmlns:a16="http://schemas.microsoft.com/office/drawing/2014/main" val="3659397173"/>
                    </a:ext>
                  </a:extLst>
                </a:gridCol>
              </a:tblGrid>
              <a:tr h="767113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  <a:latin typeface="Lora" pitchFamily="2" charset="-52"/>
                        </a:rPr>
                        <a:t>Название аналога</a:t>
                      </a:r>
                    </a:p>
                  </a:txBody>
                  <a:tcPr marL="81467" marR="81467" marT="40734" marB="40734">
                    <a:solidFill>
                      <a:srgbClr val="AA92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  <a:latin typeface="Lora" pitchFamily="2" charset="-52"/>
                        </a:rPr>
                        <a:t>Описание</a:t>
                      </a:r>
                    </a:p>
                  </a:txBody>
                  <a:tcPr marL="81467" marR="81467" marT="40734" marB="40734">
                    <a:solidFill>
                      <a:srgbClr val="AA92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  <a:latin typeface="Lora" pitchFamily="2" charset="-52"/>
                        </a:rPr>
                        <a:t>Преимущества</a:t>
                      </a:r>
                    </a:p>
                  </a:txBody>
                  <a:tcPr marL="81467" marR="81467" marT="40734" marB="40734">
                    <a:solidFill>
                      <a:srgbClr val="AA92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  <a:latin typeface="Lora" pitchFamily="2" charset="-52"/>
                        </a:rPr>
                        <a:t>Недостатки</a:t>
                      </a:r>
                    </a:p>
                  </a:txBody>
                  <a:tcPr marL="81467" marR="81467" marT="40734" marB="40734">
                    <a:solidFill>
                      <a:srgbClr val="AA92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  <a:latin typeface="Lora" pitchFamily="2" charset="-52"/>
                        </a:rPr>
                        <a:t>Выводы </a:t>
                      </a:r>
                    </a:p>
                  </a:txBody>
                  <a:tcPr marL="81467" marR="81467" marT="40734" marB="40734">
                    <a:solidFill>
                      <a:srgbClr val="AA92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159129"/>
                  </a:ext>
                </a:extLst>
              </a:tr>
              <a:tr h="2940598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Lora" pitchFamily="2" charset="-52"/>
                        </a:rPr>
                        <a:t>Jonathan</a:t>
                      </a:r>
                      <a:endParaRPr lang="ru-RU" sz="1400" dirty="0">
                        <a:latin typeface="Lora" pitchFamily="2" charset="-52"/>
                        <a:cs typeface="Times New Roman" panose="02020603050405020304" pitchFamily="18" charset="0"/>
                      </a:endParaRPr>
                    </a:p>
                  </a:txBody>
                  <a:tcPr marL="81467" marR="81467" marT="40734" marB="40734">
                    <a:solidFill>
                      <a:srgbClr val="D5C9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kern="1200" dirty="0">
                          <a:solidFill>
                            <a:schemeClr val="dk1"/>
                          </a:solidFill>
                          <a:effectLst/>
                          <a:latin typeface="Lora" pitchFamily="2" charset="-52"/>
                        </a:rPr>
                        <a:t>Приложение для онлайн-записи и оплаты танцевальных залов в студии «</a:t>
                      </a:r>
                      <a:r>
                        <a:rPr lang="ru-RU" sz="1400" kern="1200" dirty="0" err="1">
                          <a:solidFill>
                            <a:schemeClr val="dk1"/>
                          </a:solidFill>
                          <a:effectLst/>
                          <a:latin typeface="Lora" pitchFamily="2" charset="-52"/>
                        </a:rPr>
                        <a:t>Jonathan</a:t>
                      </a:r>
                      <a:r>
                        <a:rPr lang="ru-RU" sz="1400" kern="1200" dirty="0">
                          <a:solidFill>
                            <a:schemeClr val="dk1"/>
                          </a:solidFill>
                          <a:effectLst/>
                          <a:latin typeface="Lora" pitchFamily="2" charset="-52"/>
                        </a:rPr>
                        <a:t>». Обеспечивает доступ к широкому выбору залов и удобное отслеживание свободных мест</a:t>
                      </a:r>
                      <a:endParaRPr lang="ru-RU" sz="1400" dirty="0">
                        <a:latin typeface="Lora" pitchFamily="2" charset="-52"/>
                        <a:cs typeface="Times New Roman" panose="02020603050405020304" pitchFamily="18" charset="0"/>
                      </a:endParaRPr>
                    </a:p>
                  </a:txBody>
                  <a:tcPr marL="81467" marR="81467" marT="40734" marB="40734">
                    <a:solidFill>
                      <a:srgbClr val="D5C9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Lora" pitchFamily="2" charset="-52"/>
                          <a:ea typeface="+mn-ea"/>
                          <a:cs typeface="+mn-cs"/>
                        </a:rPr>
                        <a:t>Большой выбор залов Удобное отслеживание свободных залов</a:t>
                      </a:r>
                      <a:endParaRPr lang="ru-RU" sz="1400" kern="1200" dirty="0">
                        <a:solidFill>
                          <a:schemeClr val="dk1"/>
                        </a:solidFill>
                        <a:effectLst/>
                        <a:latin typeface="Lora" pitchFamily="2" charset="-52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67" marR="81467" marT="40734" marB="40734">
                    <a:solidFill>
                      <a:srgbClr val="D5C9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Lora" pitchFamily="2" charset="-52"/>
                          <a:ea typeface="+mn-ea"/>
                          <a:cs typeface="+mn-cs"/>
                        </a:rPr>
                        <a:t>Неудобный интерфейс Перенаправление на сторонний сайт для оплаты</a:t>
                      </a:r>
                      <a:endParaRPr lang="ru-RU" sz="1400" kern="1200" dirty="0">
                        <a:solidFill>
                          <a:schemeClr val="dk1"/>
                        </a:solidFill>
                        <a:effectLst/>
                        <a:latin typeface="Lora" pitchFamily="2" charset="-52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67" marR="81467" marT="40734" marB="40734">
                    <a:solidFill>
                      <a:srgbClr val="D5C9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Lora" pitchFamily="2" charset="-52"/>
                          <a:ea typeface="+mn-ea"/>
                          <a:cs typeface="+mn-cs"/>
                        </a:rPr>
                        <a:t>Приложение «</a:t>
                      </a:r>
                      <a:r>
                        <a:rPr lang="ru-RU" sz="1400" b="0" i="0" kern="1200" dirty="0" err="1">
                          <a:solidFill>
                            <a:schemeClr val="dk1"/>
                          </a:solidFill>
                          <a:effectLst/>
                          <a:latin typeface="Lora" pitchFamily="2" charset="-52"/>
                          <a:ea typeface="+mn-ea"/>
                          <a:cs typeface="+mn-cs"/>
                        </a:rPr>
                        <a:t>Jonathan</a:t>
                      </a: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Lora" pitchFamily="2" charset="-52"/>
                          <a:ea typeface="+mn-ea"/>
                          <a:cs typeface="+mn-cs"/>
                        </a:rPr>
                        <a:t>» предоставляет полезные функции, но его интерфейс и процесс оплаты могут быть улучшены</a:t>
                      </a:r>
                      <a:endParaRPr lang="ru-RU" sz="1400" dirty="0">
                        <a:latin typeface="Lora" pitchFamily="2" charset="-52"/>
                        <a:cs typeface="Times New Roman" panose="02020603050405020304" pitchFamily="18" charset="0"/>
                      </a:endParaRPr>
                    </a:p>
                  </a:txBody>
                  <a:tcPr marL="81467" marR="81467" marT="40734" marB="40734">
                    <a:solidFill>
                      <a:srgbClr val="D5C9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775904"/>
                  </a:ext>
                </a:extLst>
              </a:tr>
            </a:tbl>
          </a:graphicData>
        </a:graphic>
      </p:graphicFrame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338667" y="228601"/>
            <a:ext cx="6291943" cy="527284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Lora" pitchFamily="2" charset="-52"/>
              </a:rPr>
              <a:t>Обзор аналогов</a:t>
            </a:r>
          </a:p>
        </p:txBody>
      </p:sp>
    </p:spTree>
    <p:extLst>
      <p:ext uri="{BB962C8B-B14F-4D97-AF65-F5344CB8AC3E}">
        <p14:creationId xmlns:p14="http://schemas.microsoft.com/office/powerpoint/2010/main" val="2859522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338667" y="325967"/>
            <a:ext cx="6291943" cy="527284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Lora" pitchFamily="2" charset="-52"/>
              </a:rPr>
              <a:t>Обзор аналогов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28570C-C002-E64F-8E73-E97ADDC066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/>
          </a:p>
        </p:txBody>
      </p:sp>
      <p:graphicFrame>
        <p:nvGraphicFramePr>
          <p:cNvPr id="4" name="Объект 11">
            <a:extLst>
              <a:ext uri="{FF2B5EF4-FFF2-40B4-BE49-F238E27FC236}">
                <a16:creationId xmlns:a16="http://schemas.microsoft.com/office/drawing/2014/main" id="{E3562D6F-6D21-BD04-9C7E-431493F294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4571815"/>
              </p:ext>
            </p:extLst>
          </p:nvPr>
        </p:nvGraphicFramePr>
        <p:xfrm>
          <a:off x="270086" y="1013300"/>
          <a:ext cx="8603827" cy="37077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9849">
                  <a:extLst>
                    <a:ext uri="{9D8B030D-6E8A-4147-A177-3AD203B41FA5}">
                      <a16:colId xmlns:a16="http://schemas.microsoft.com/office/drawing/2014/main" val="2652018222"/>
                    </a:ext>
                  </a:extLst>
                </a:gridCol>
                <a:gridCol w="1727396">
                  <a:extLst>
                    <a:ext uri="{9D8B030D-6E8A-4147-A177-3AD203B41FA5}">
                      <a16:colId xmlns:a16="http://schemas.microsoft.com/office/drawing/2014/main" val="2076711379"/>
                    </a:ext>
                  </a:extLst>
                </a:gridCol>
                <a:gridCol w="1546829">
                  <a:extLst>
                    <a:ext uri="{9D8B030D-6E8A-4147-A177-3AD203B41FA5}">
                      <a16:colId xmlns:a16="http://schemas.microsoft.com/office/drawing/2014/main" val="2260669457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3543217004"/>
                    </a:ext>
                  </a:extLst>
                </a:gridCol>
                <a:gridCol w="1802553">
                  <a:extLst>
                    <a:ext uri="{9D8B030D-6E8A-4147-A177-3AD203B41FA5}">
                      <a16:colId xmlns:a16="http://schemas.microsoft.com/office/drawing/2014/main" val="3659397173"/>
                    </a:ext>
                  </a:extLst>
                </a:gridCol>
              </a:tblGrid>
              <a:tr h="767113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  <a:latin typeface="Lora" pitchFamily="2" charset="-52"/>
                        </a:rPr>
                        <a:t>Название аналога</a:t>
                      </a:r>
                    </a:p>
                  </a:txBody>
                  <a:tcPr marL="81467" marR="81467" marT="40734" marB="40734">
                    <a:solidFill>
                      <a:srgbClr val="AA92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  <a:latin typeface="Lora" pitchFamily="2" charset="-52"/>
                        </a:rPr>
                        <a:t>Описание</a:t>
                      </a:r>
                    </a:p>
                  </a:txBody>
                  <a:tcPr marL="81467" marR="81467" marT="40734" marB="40734">
                    <a:solidFill>
                      <a:srgbClr val="AA92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  <a:latin typeface="Lora" pitchFamily="2" charset="-52"/>
                        </a:rPr>
                        <a:t>Преимущества</a:t>
                      </a:r>
                    </a:p>
                  </a:txBody>
                  <a:tcPr marL="81467" marR="81467" marT="40734" marB="40734">
                    <a:solidFill>
                      <a:srgbClr val="AA92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  <a:latin typeface="Lora" pitchFamily="2" charset="-52"/>
                        </a:rPr>
                        <a:t>Недостатки</a:t>
                      </a:r>
                    </a:p>
                  </a:txBody>
                  <a:tcPr marL="81467" marR="81467" marT="40734" marB="40734">
                    <a:solidFill>
                      <a:srgbClr val="AA92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>
                          <a:solidFill>
                            <a:schemeClr val="tx1"/>
                          </a:solidFill>
                          <a:latin typeface="Lora" pitchFamily="2" charset="-52"/>
                        </a:rPr>
                        <a:t>Выводы </a:t>
                      </a:r>
                    </a:p>
                  </a:txBody>
                  <a:tcPr marL="81467" marR="81467" marT="40734" marB="40734">
                    <a:solidFill>
                      <a:srgbClr val="AA92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159129"/>
                  </a:ext>
                </a:extLst>
              </a:tr>
              <a:tr h="2940598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Lora" pitchFamily="2" charset="-52"/>
                          <a:cs typeface="Times New Roman" panose="02020603050405020304" pitchFamily="18" charset="0"/>
                        </a:rPr>
                        <a:t>PRO </a:t>
                      </a:r>
                      <a:r>
                        <a:rPr lang="ru-RU" sz="1400" dirty="0">
                          <a:latin typeface="Lora" pitchFamily="2" charset="-52"/>
                          <a:cs typeface="Times New Roman" panose="02020603050405020304" pitchFamily="18" charset="0"/>
                        </a:rPr>
                        <a:t>Питер</a:t>
                      </a:r>
                    </a:p>
                  </a:txBody>
                  <a:tcPr marL="81467" marR="81467" marT="40734" marB="40734">
                    <a:solidFill>
                      <a:srgbClr val="D5C9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Lora" pitchFamily="2" charset="-52"/>
                          <a:ea typeface="+mn-ea"/>
                          <a:cs typeface="+mn-cs"/>
                        </a:rPr>
                        <a:t>Сайт студии танцев «PRO Питер» с функциями онлайн-записи на занятия и мастер-классы, а также онлайн-оплаты абонементов и классов</a:t>
                      </a:r>
                      <a:endParaRPr lang="ru-RU" sz="1200" dirty="0">
                        <a:latin typeface="Lora" pitchFamily="2" charset="-52"/>
                        <a:cs typeface="Times New Roman" panose="02020603050405020304" pitchFamily="18" charset="0"/>
                      </a:endParaRPr>
                    </a:p>
                  </a:txBody>
                  <a:tcPr marL="81467" marR="81467" marT="40734" marB="40734">
                    <a:solidFill>
                      <a:srgbClr val="D5C9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Lora" pitchFamily="2" charset="-52"/>
                          <a:ea typeface="+mn-ea"/>
                          <a:cs typeface="+mn-cs"/>
                        </a:rPr>
                        <a:t>Удобная онлайн-запись Актуальное расписание и информация о занятиях</a:t>
                      </a:r>
                      <a:endParaRPr lang="ru-RU" sz="1200" kern="1200" dirty="0">
                        <a:solidFill>
                          <a:schemeClr val="dk1"/>
                        </a:solidFill>
                        <a:effectLst/>
                        <a:latin typeface="Lora" pitchFamily="2" charset="-52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67" marR="81467" marT="40734" marB="40734">
                    <a:solidFill>
                      <a:srgbClr val="D5C9E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Lora" pitchFamily="2" charset="-52"/>
                          <a:ea typeface="+mn-ea"/>
                          <a:cs typeface="+mn-cs"/>
                        </a:rPr>
                        <a:t>Ограниченный функционал Недостаточно развитая система взаимодействия с пользователями</a:t>
                      </a:r>
                      <a:endParaRPr lang="ru-RU" sz="1200" kern="1200" dirty="0">
                        <a:solidFill>
                          <a:schemeClr val="dk1"/>
                        </a:solidFill>
                        <a:effectLst/>
                        <a:latin typeface="Lora" pitchFamily="2" charset="-52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81467" marR="81467" marT="40734" marB="40734">
                    <a:solidFill>
                      <a:srgbClr val="D5C9E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sz="1400" b="0" i="0" kern="1200" dirty="0">
                          <a:solidFill>
                            <a:schemeClr val="dk1"/>
                          </a:solidFill>
                          <a:effectLst/>
                          <a:latin typeface="Lora" pitchFamily="2" charset="-52"/>
                          <a:ea typeface="+mn-ea"/>
                          <a:cs typeface="+mn-cs"/>
                        </a:rPr>
                        <a:t>Сайт «PRO Питер»  хорошо реализует онлайн-запись и информирование клиентов</a:t>
                      </a:r>
                      <a:endParaRPr lang="ru-RU" sz="1200" dirty="0">
                        <a:latin typeface="Lora" pitchFamily="2" charset="-52"/>
                        <a:cs typeface="Times New Roman" panose="02020603050405020304" pitchFamily="18" charset="0"/>
                      </a:endParaRPr>
                    </a:p>
                  </a:txBody>
                  <a:tcPr marL="81467" marR="81467" marT="40734" marB="40734">
                    <a:solidFill>
                      <a:srgbClr val="D5C9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7759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6359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dirty="0">
                <a:solidFill>
                  <a:schemeClr val="tx1"/>
                </a:solidFill>
                <a:latin typeface="Lora" pitchFamily="2" charset="-52"/>
                <a:cs typeface="Times New Roman" panose="02020603050405020304" pitchFamily="18" charset="0"/>
              </a:rPr>
              <a:t>Необходимость разработки</a:t>
            </a:r>
          </a:p>
        </p:txBody>
      </p:sp>
      <p:sp>
        <p:nvSpPr>
          <p:cNvPr id="2" name="Текст 1"/>
          <p:cNvSpPr>
            <a:spLocks noGrp="1"/>
          </p:cNvSpPr>
          <p:nvPr>
            <p:ph sz="half" idx="1"/>
          </p:nvPr>
        </p:nvSpPr>
        <p:spPr>
          <a:xfrm>
            <a:off x="457200" y="1118505"/>
            <a:ext cx="8239760" cy="3447143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</a:pPr>
            <a:r>
              <a:rPr lang="ru-RU" sz="1800" dirty="0">
                <a:latin typeface="Lora" pitchFamily="2" charset="-52"/>
                <a:cs typeface="Times New Roman" panose="02020603050405020304" pitchFamily="18" charset="0"/>
              </a:rPr>
              <a:t>С увеличением интереса к танцам среди разных возрастных </a:t>
            </a:r>
            <a:endParaRPr lang="en-US" sz="1800" dirty="0">
              <a:latin typeface="Lora" pitchFamily="2" charset="-5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ru-RU" sz="1800" dirty="0">
                <a:latin typeface="Lora" pitchFamily="2" charset="-52"/>
                <a:cs typeface="Times New Roman" panose="02020603050405020304" pitchFamily="18" charset="0"/>
              </a:rPr>
              <a:t>групп требуется удобная платформа для записи на занятия и мероприятий. В настоящее время нет комплексного приложения, которое бы удовлетворяло все потребности танцоров, педагогов и студий. Существующие решения, такие как </a:t>
            </a:r>
            <a:r>
              <a:rPr lang="ru-RU" sz="1800" dirty="0" err="1">
                <a:latin typeface="Lora" pitchFamily="2" charset="-52"/>
                <a:cs typeface="Times New Roman" panose="02020603050405020304" pitchFamily="18" charset="0"/>
              </a:rPr>
              <a:t>Jonathan</a:t>
            </a:r>
            <a:r>
              <a:rPr lang="ru-RU" sz="1800" dirty="0">
                <a:latin typeface="Lora" pitchFamily="2" charset="-52"/>
                <a:cs typeface="Times New Roman" panose="02020603050405020304" pitchFamily="18" charset="0"/>
              </a:rPr>
              <a:t> и </a:t>
            </a:r>
            <a:r>
              <a:rPr lang="ru-RU" sz="1800" b="0" i="0" kern="1200" dirty="0">
                <a:solidFill>
                  <a:schemeClr val="dk1"/>
                </a:solidFill>
                <a:effectLst/>
                <a:latin typeface="Lora" pitchFamily="2" charset="-52"/>
                <a:ea typeface="+mn-ea"/>
                <a:cs typeface="+mn-cs"/>
              </a:rPr>
              <a:t>PRO Питер</a:t>
            </a:r>
            <a:r>
              <a:rPr lang="ru-RU" sz="1800" dirty="0">
                <a:latin typeface="Lora" pitchFamily="2" charset="-52"/>
                <a:cs typeface="Times New Roman" panose="02020603050405020304" pitchFamily="18" charset="0"/>
              </a:rPr>
              <a:t>, предоставляют лишь часть необходимого функционала. </a:t>
            </a:r>
            <a:r>
              <a:rPr lang="ru-RU" sz="1800" dirty="0" err="1">
                <a:latin typeface="Lora" pitchFamily="2" charset="-52"/>
                <a:cs typeface="Times New Roman" panose="02020603050405020304" pitchFamily="18" charset="0"/>
              </a:rPr>
              <a:t>DanceStory</a:t>
            </a:r>
            <a:r>
              <a:rPr lang="ru-RU" sz="1800" dirty="0">
                <a:latin typeface="Lora" pitchFamily="2" charset="-52"/>
                <a:cs typeface="Times New Roman" panose="02020603050405020304" pitchFamily="18" charset="0"/>
              </a:rPr>
              <a:t> предложит интегрированную платформу, упрощающую взаимодействие между танцорами, педагогами и студиями, делая танцевальные занятия и мероприятия более доступными для широкой аудитории.</a:t>
            </a:r>
          </a:p>
        </p:txBody>
      </p:sp>
    </p:spTree>
    <p:extLst>
      <p:ext uri="{BB962C8B-B14F-4D97-AF65-F5344CB8AC3E}">
        <p14:creationId xmlns:p14="http://schemas.microsoft.com/office/powerpoint/2010/main" val="1601877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7459</TotalTime>
  <Words>300</Words>
  <Application>Microsoft Office PowerPoint</Application>
  <PresentationFormat>Экран (16:9)</PresentationFormat>
  <Paragraphs>48</Paragraphs>
  <Slides>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7" baseType="lpstr">
      <vt:lpstr>ALS Gorizont Bold Expanded</vt:lpstr>
      <vt:lpstr>Arial</vt:lpstr>
      <vt:lpstr>Calibri</vt:lpstr>
      <vt:lpstr>Golos Text</vt:lpstr>
      <vt:lpstr>Golos Text DemiBold</vt:lpstr>
      <vt:lpstr>Lora</vt:lpstr>
      <vt:lpstr>Times New Roman</vt:lpstr>
      <vt:lpstr>Тема1</vt:lpstr>
      <vt:lpstr>«DanceStory»</vt:lpstr>
      <vt:lpstr>Информация о приложении</vt:lpstr>
      <vt:lpstr>Функционал приложения</vt:lpstr>
      <vt:lpstr>Интерфейс приложения</vt:lpstr>
      <vt:lpstr>Интерфейс приложения</vt:lpstr>
      <vt:lpstr>Обзор аналогов</vt:lpstr>
      <vt:lpstr>Обзор аналогов</vt:lpstr>
      <vt:lpstr>Необходимость разработки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Anastasia Markozubova</cp:lastModifiedBy>
  <cp:revision>124</cp:revision>
  <dcterms:created xsi:type="dcterms:W3CDTF">2014-06-27T12:30:22Z</dcterms:created>
  <dcterms:modified xsi:type="dcterms:W3CDTF">2024-05-30T12:54:32Z</dcterms:modified>
</cp:coreProperties>
</file>